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slideLayouts/slideLayout2.xml" ContentType="application/vnd.openxmlformats-officedocument.presentationml.slideLayout+xml"/>
  <Override PartName="/ppt/theme/theme2.xml" ContentType="application/vnd.openxmlformats-officedocument.them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slideLayouts/slideLayout3.xml" ContentType="application/vnd.openxmlformats-officedocument.presentationml.slideLayout+xml"/>
  <Override PartName="/ppt/theme/theme3.xml" ContentType="application/vnd.openxmlformats-officedocument.them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75" d="100"/>
          <a:sy n="75" d="100"/>
        </p:scale>
        <p:origin x="10624" y="7960"/>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interSettings" Target="printerSettings/printerSettings1.bin"/><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3/11/16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3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3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3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3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5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5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5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5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7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7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8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8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313957" y="12872508"/>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a:xfrm>
            <a:off x="32925020" y="14615171"/>
            <a:ext cx="10047018" cy="754045"/>
          </a:xfrm>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61532" y="25246536"/>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61532" y="25985200"/>
            <a:ext cx="10052050" cy="2400635"/>
          </a:xfrm>
        </p:spPr>
        <p:txBody>
          <a:bodyPr/>
          <a:lstStyle/>
          <a:p>
            <a:r>
              <a:rPr lang="en-US" sz="3000" dirty="0" smtClean="0"/>
              <a:t>[1] </a:t>
            </a:r>
            <a:r>
              <a:rPr lang="en-US" sz="3000" i="1" dirty="0" smtClean="0"/>
              <a:t>OpenCV</a:t>
            </a:r>
            <a:r>
              <a:rPr lang="en-US" sz="3000" dirty="0" smtClean="0"/>
              <a:t>. </a:t>
            </a:r>
            <a:r>
              <a:rPr lang="en-US" sz="3000" dirty="0" err="1"/>
              <a:t>Itseez</a:t>
            </a:r>
            <a:r>
              <a:rPr lang="en-US" sz="3000" dirty="0"/>
              <a:t>. Web. 09 Mar. 2016. http://</a:t>
            </a:r>
            <a:r>
              <a:rPr lang="en-US" sz="3000" dirty="0" err="1"/>
              <a:t>opencv.org</a:t>
            </a:r>
            <a:r>
              <a:rPr lang="en-US" sz="3000" dirty="0"/>
              <a:t>/.</a:t>
            </a:r>
          </a:p>
          <a:p>
            <a:r>
              <a:rPr lang="en-US" sz="3000" dirty="0"/>
              <a:t>[2] 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 </a:t>
            </a:r>
            <a:r>
              <a:rPr lang="en-US" sz="3000" dirty="0" smtClean="0"/>
              <a:t>1986</a:t>
            </a:r>
          </a:p>
        </p:txBody>
      </p:sp>
      <p:sp>
        <p:nvSpPr>
          <p:cNvPr id="462" name="Text Placeholder 461"/>
          <p:cNvSpPr>
            <a:spLocks noGrp="1"/>
          </p:cNvSpPr>
          <p:nvPr>
            <p:ph type="body" sz="quarter" idx="29"/>
          </p:nvPr>
        </p:nvSpPr>
        <p:spPr>
          <a:xfrm>
            <a:off x="32966564" y="28419168"/>
            <a:ext cx="10047018" cy="754045"/>
          </a:xfrm>
        </p:spPr>
        <p:txBody>
          <a:bodyPr/>
          <a:lstStyle/>
          <a:p>
            <a:r>
              <a:rPr lang="en-US" dirty="0" smtClean="0"/>
              <a:t>ACKNOWLEDGEMENTS</a:t>
            </a:r>
            <a:endParaRPr lang="en-US" dirty="0"/>
          </a:p>
        </p:txBody>
      </p:sp>
      <p:sp>
        <p:nvSpPr>
          <p:cNvPr id="465" name="Text Placeholder 464"/>
          <p:cNvSpPr>
            <a:spLocks noGrp="1"/>
          </p:cNvSpPr>
          <p:nvPr>
            <p:ph type="body" sz="quarter" idx="150"/>
          </p:nvPr>
        </p:nvSpPr>
        <p:spPr/>
        <p:txBody>
          <a:bodyPr/>
          <a:lstStyle/>
          <a:p>
            <a:r>
              <a:rPr lang="en-US" dirty="0" smtClean="0"/>
              <a:t>University of Washington, </a:t>
            </a:r>
            <a:r>
              <a:rPr lang="en-US" dirty="0" smtClean="0"/>
              <a:t>Physics/</a:t>
            </a:r>
            <a:r>
              <a:rPr lang="en-US" dirty="0" smtClean="0"/>
              <a:t>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Nathaniel Guy, John Fuini and Yong Han Noel Kim</a:t>
            </a:r>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p>
        </p:txBody>
      </p:sp>
      <p:sp>
        <p:nvSpPr>
          <p:cNvPr id="8" name="Text Placeholder 7"/>
          <p:cNvSpPr>
            <a:spLocks noGrp="1"/>
          </p:cNvSpPr>
          <p:nvPr>
            <p:ph type="body" sz="quarter" idx="21"/>
          </p:nvPr>
        </p:nvSpPr>
        <p:spPr>
          <a:xfrm>
            <a:off x="11648320" y="17612347"/>
            <a:ext cx="10048874" cy="3385520"/>
          </a:xfrm>
        </p:spPr>
        <p:txBody>
          <a:bodyPr/>
          <a:lstStyle/>
          <a:p>
            <a:r>
              <a:rPr lang="en-US" b="1" dirty="0" smtClean="0"/>
              <a:t>I. Volume</a:t>
            </a:r>
          </a:p>
          <a:p>
            <a:pPr algn="just"/>
            <a:r>
              <a:rPr lang="en-US" dirty="0" smtClean="0"/>
              <a:t>The mean, standard deviation, min. and max. volume features were acquired from the audio waveforms.</a:t>
            </a:r>
          </a:p>
          <a:p>
            <a:r>
              <a:rPr lang="en-US" b="1" dirty="0"/>
              <a:t>II. Sudden rise/fall </a:t>
            </a:r>
          </a:p>
          <a:p>
            <a:pPr algn="just"/>
            <a:r>
              <a:rPr lang="en-US" dirty="0" smtClean="0"/>
              <a:t>We captured the occurrence of sudden </a:t>
            </a:r>
            <a:r>
              <a:rPr lang="en-US" dirty="0"/>
              <a:t>increase and decrease of </a:t>
            </a:r>
            <a:r>
              <a:rPr lang="en-US" dirty="0" smtClean="0"/>
              <a:t>volume events (i.e., </a:t>
            </a:r>
            <a:r>
              <a:rPr lang="en-US" dirty="0" smtClean="0"/>
              <a:t>changes </a:t>
            </a:r>
            <a:r>
              <a:rPr lang="en-US" dirty="0"/>
              <a:t>in volume </a:t>
            </a:r>
            <a:r>
              <a:rPr lang="en-US" dirty="0" smtClean="0"/>
              <a:t>during a </a:t>
            </a:r>
            <a:r>
              <a:rPr lang="en-US" dirty="0"/>
              <a:t>small time </a:t>
            </a:r>
            <a:r>
              <a:rPr lang="en-US" dirty="0" smtClean="0"/>
              <a:t>period, </a:t>
            </a:r>
            <a:r>
              <a:rPr lang="en-US" dirty="0"/>
              <a:t>with a magnitude of change larger than the standard deviation of </a:t>
            </a:r>
            <a:r>
              <a:rPr lang="en-US" dirty="0" smtClean="0"/>
              <a:t>the volume</a:t>
            </a:r>
            <a:r>
              <a:rPr lang="en-US" dirty="0" smtClean="0"/>
              <a:t>).</a:t>
            </a:r>
            <a:endParaRPr lang="en-US" dirty="0"/>
          </a:p>
        </p:txBody>
      </p:sp>
      <p:sp>
        <p:nvSpPr>
          <p:cNvPr id="9" name="Text Placeholder 8"/>
          <p:cNvSpPr>
            <a:spLocks noGrp="1"/>
          </p:cNvSpPr>
          <p:nvPr>
            <p:ph type="body" sz="quarter" idx="23"/>
          </p:nvPr>
        </p:nvSpPr>
        <p:spPr>
          <a:xfrm>
            <a:off x="11569816" y="26302471"/>
            <a:ext cx="10048874" cy="5155235"/>
          </a:xfrm>
        </p:spPr>
        <p:txBody>
          <a:bodyPr/>
          <a:lstStyle/>
          <a:p>
            <a:pPr algn="just"/>
            <a:r>
              <a:rPr lang="en-US" dirty="0" smtClean="0"/>
              <a:t>  </a:t>
            </a:r>
            <a:r>
              <a:rPr lang="en-US" dirty="0" smtClean="0"/>
              <a:t>We </a:t>
            </a:r>
            <a:r>
              <a:rPr lang="en-US" dirty="0" smtClean="0"/>
              <a:t>isolated a</a:t>
            </a:r>
            <a:r>
              <a:rPr lang="en-US" dirty="0" smtClean="0"/>
              <a:t> randomly chosen subset </a:t>
            </a:r>
            <a:r>
              <a:rPr lang="en-US" dirty="0" smtClean="0"/>
              <a:t>of the trailers, </a:t>
            </a:r>
            <a:r>
              <a:rPr lang="en-US" dirty="0" smtClean="0"/>
              <a:t>compromising 80% of our full set of movie trailers. </a:t>
            </a:r>
            <a:r>
              <a:rPr lang="en-US" dirty="0" smtClean="0"/>
              <a:t>This set, </a:t>
            </a:r>
            <a:r>
              <a:rPr lang="en-US" dirty="0" smtClean="0"/>
              <a:t>our training set, </a:t>
            </a:r>
            <a:r>
              <a:rPr lang="en-US" dirty="0" smtClean="0"/>
              <a:t>was used to build a binary </a:t>
            </a:r>
            <a:r>
              <a:rPr lang="en-US" dirty="0" smtClean="0"/>
              <a:t>decision tree </a:t>
            </a:r>
            <a:r>
              <a:rPr lang="en-US" dirty="0" smtClean="0"/>
              <a:t>in </a:t>
            </a:r>
            <a:r>
              <a:rPr lang="en-US" dirty="0" smtClean="0"/>
              <a:t>the MATLAB </a:t>
            </a:r>
            <a:r>
              <a:rPr lang="en-US" dirty="0" smtClean="0"/>
              <a:t>environment.</a:t>
            </a:r>
            <a:r>
              <a:rPr lang="en-US" i="1" dirty="0" smtClean="0"/>
              <a:t> (command: </a:t>
            </a:r>
            <a:r>
              <a:rPr lang="en-US" i="1" dirty="0" err="1" smtClean="0"/>
              <a:t>fitctree</a:t>
            </a:r>
            <a:r>
              <a:rPr lang="en-US" i="1" dirty="0" smtClean="0"/>
              <a:t>) </a:t>
            </a:r>
            <a:r>
              <a:rPr lang="en-US" dirty="0" smtClean="0"/>
              <a:t>This tree was then tested on the full set of trailers to classify their genres. </a:t>
            </a:r>
            <a:r>
              <a:rPr lang="en-US" i="1" dirty="0" smtClean="0"/>
              <a:t>(command: predict). </a:t>
            </a:r>
            <a:r>
              <a:rPr lang="en-US" dirty="0" smtClean="0"/>
              <a:t>The result was then compared with the actual genres of </a:t>
            </a:r>
            <a:r>
              <a:rPr lang="en-US" dirty="0" smtClean="0"/>
              <a:t>the movie </a:t>
            </a:r>
            <a:r>
              <a:rPr lang="en-US" dirty="0" smtClean="0"/>
              <a:t>trailers to assess the success rate of this algorithm. This process was repeated 40 times to cross-validate.</a:t>
            </a:r>
          </a:p>
          <a:p>
            <a:pPr algn="just"/>
            <a:r>
              <a:rPr lang="en-US" dirty="0"/>
              <a:t> </a:t>
            </a:r>
            <a:r>
              <a:rPr lang="en-US" dirty="0" smtClean="0"/>
              <a:t> The binary decision tree seemed to </a:t>
            </a:r>
            <a:r>
              <a:rPr lang="en-US" dirty="0" smtClean="0"/>
              <a:t>provide an </a:t>
            </a:r>
            <a:r>
              <a:rPr lang="en-US" dirty="0" smtClean="0"/>
              <a:t>adequate success rate. Nonetheless, we experimented with </a:t>
            </a:r>
            <a:r>
              <a:rPr lang="en-US" dirty="0" smtClean="0"/>
              <a:t>the support </a:t>
            </a:r>
            <a:r>
              <a:rPr lang="en-US" dirty="0" smtClean="0"/>
              <a:t>vector machine (SVM) model as well. The classifier was created </a:t>
            </a:r>
            <a:r>
              <a:rPr lang="en-US" i="1" dirty="0" smtClean="0"/>
              <a:t>(command: </a:t>
            </a:r>
            <a:r>
              <a:rPr lang="en-US" i="1" dirty="0" err="1" smtClean="0"/>
              <a:t>fitcsvm</a:t>
            </a:r>
            <a:r>
              <a:rPr lang="en-US" i="1" dirty="0" smtClean="0"/>
              <a:t>), </a:t>
            </a:r>
            <a:r>
              <a:rPr lang="en-US" dirty="0" smtClean="0"/>
              <a:t>used for classification, the </a:t>
            </a:r>
            <a:r>
              <a:rPr lang="en-US" dirty="0" smtClean="0"/>
              <a:t>results were </a:t>
            </a:r>
            <a:r>
              <a:rPr lang="en-US" dirty="0" smtClean="0"/>
              <a:t>cross-validated </a:t>
            </a:r>
            <a:r>
              <a:rPr lang="en-US" i="1" dirty="0" smtClean="0"/>
              <a:t>(command: </a:t>
            </a:r>
            <a:r>
              <a:rPr lang="en-US" i="1" dirty="0" err="1" smtClean="0"/>
              <a:t>crossval</a:t>
            </a:r>
            <a:r>
              <a:rPr lang="en-US" i="1" dirty="0" smtClean="0"/>
              <a:t>)</a:t>
            </a:r>
            <a:r>
              <a:rPr lang="en-US" dirty="0" smtClean="0"/>
              <a:t>, and their accuracies were noted </a:t>
            </a:r>
            <a:r>
              <a:rPr lang="en-US" i="1" dirty="0" smtClean="0"/>
              <a:t>(command: </a:t>
            </a:r>
            <a:r>
              <a:rPr lang="en-US" i="1" dirty="0" err="1" smtClean="0"/>
              <a:t>kfoldLoss</a:t>
            </a:r>
            <a:r>
              <a:rPr lang="en-US" i="1" dirty="0" smtClean="0"/>
              <a:t>)</a:t>
            </a:r>
            <a:r>
              <a:rPr lang="en-US" dirty="0" smtClean="0"/>
              <a:t>. </a:t>
            </a:r>
          </a:p>
        </p:txBody>
      </p:sp>
      <p:sp>
        <p:nvSpPr>
          <p:cNvPr id="10" name="Text Placeholder 9"/>
          <p:cNvSpPr>
            <a:spLocks noGrp="1"/>
          </p:cNvSpPr>
          <p:nvPr>
            <p:ph type="body" sz="quarter" idx="96"/>
          </p:nvPr>
        </p:nvSpPr>
        <p:spPr>
          <a:xfrm>
            <a:off x="914403" y="12813101"/>
            <a:ext cx="10056813" cy="6001621"/>
          </a:xfrm>
        </p:spPr>
        <p:txBody>
          <a:bodyPr/>
          <a:lstStyle/>
          <a:p>
            <a:r>
              <a:rPr lang="en-US" dirty="0" smtClean="0"/>
              <a:t>A large part of our features were generated via </a:t>
            </a:r>
            <a:r>
              <a:rPr lang="en-US" dirty="0" smtClean="0"/>
              <a:t>the “OpenCV” computer </a:t>
            </a:r>
            <a:r>
              <a:rPr lang="en-US" dirty="0" smtClean="0"/>
              <a:t>vision analysis </a:t>
            </a:r>
            <a:r>
              <a:rPr lang="en-US" dirty="0" smtClean="0"/>
              <a:t>package, with code written </a:t>
            </a:r>
            <a:r>
              <a:rPr lang="en-US" dirty="0" smtClean="0"/>
              <a:t>in Python [1]. </a:t>
            </a:r>
          </a:p>
          <a:p>
            <a:r>
              <a:rPr lang="en-US" b="1" dirty="0" smtClean="0"/>
              <a:t>I. Total run-time</a:t>
            </a:r>
          </a:p>
          <a:p>
            <a:r>
              <a:rPr lang="en-US" dirty="0" smtClean="0"/>
              <a:t>OpenCV can </a:t>
            </a:r>
            <a:r>
              <a:rPr lang="en-US" dirty="0"/>
              <a:t>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a:t>OpenCV allows the processing of video data on a per-frame basis. </a:t>
            </a:r>
            <a:r>
              <a:rPr lang="en-US" dirty="0" smtClean="0"/>
              <a:t>Individual </a:t>
            </a:r>
            <a:r>
              <a:rPr lang="en-US" dirty="0"/>
              <a:t>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detecting a drastic change in color histogram.</a:t>
            </a:r>
          </a:p>
          <a:p>
            <a:endParaRPr lang="en-US" dirty="0" smtClean="0"/>
          </a:p>
        </p:txBody>
      </p:sp>
      <p:sp>
        <p:nvSpPr>
          <p:cNvPr id="11" name="Text Placeholder 10"/>
          <p:cNvSpPr>
            <a:spLocks noGrp="1"/>
          </p:cNvSpPr>
          <p:nvPr>
            <p:ph type="body" sz="quarter" idx="10"/>
          </p:nvPr>
        </p:nvSpPr>
        <p:spPr>
          <a:xfrm>
            <a:off x="904188" y="6378481"/>
            <a:ext cx="10056813" cy="5232179"/>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a:t>certain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a:t>
            </a:r>
            <a:r>
              <a:rPr lang="en-US" dirty="0" smtClean="0"/>
              <a:t>The first</a:t>
            </a:r>
            <a:r>
              <a:rPr lang="en-US" dirty="0" smtClean="0"/>
              <a:t> </a:t>
            </a:r>
            <a:r>
              <a:rPr lang="en-US" dirty="0" smtClean="0"/>
              <a:t>is the </a:t>
            </a:r>
            <a:r>
              <a:rPr lang="en-US" dirty="0"/>
              <a:t>process of identifying cinematic features from a large set of trailers of </a:t>
            </a:r>
            <a:r>
              <a:rPr lang="en-US" dirty="0" smtClean="0"/>
              <a:t>a known genre; the second </a:t>
            </a:r>
            <a:r>
              <a:rPr lang="en-US" dirty="0" smtClean="0"/>
              <a:t>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a:xfrm>
            <a:off x="32955182" y="15402549"/>
            <a:ext cx="10047018" cy="10233548"/>
          </a:xfrm>
        </p:spPr>
        <p:txBody>
          <a:bodyPr/>
          <a:lstStyle/>
          <a:p>
            <a:r>
              <a:rPr lang="en-US" dirty="0" smtClean="0"/>
              <a:t>This work demonstrates the </a:t>
            </a:r>
            <a:r>
              <a:rPr lang="en-US" dirty="0" smtClean="0"/>
              <a:t>construction of </a:t>
            </a:r>
            <a:r>
              <a:rPr lang="en-US" dirty="0" smtClean="0"/>
              <a:t>a movie </a:t>
            </a:r>
            <a:r>
              <a:rPr lang="en-US" dirty="0" smtClean="0"/>
              <a:t>genre classifier using features acquired from </a:t>
            </a:r>
            <a:r>
              <a:rPr lang="en-US" dirty="0" smtClean="0"/>
              <a:t>video </a:t>
            </a:r>
            <a:r>
              <a:rPr lang="en-US" dirty="0" smtClean="0"/>
              <a:t>and </a:t>
            </a:r>
            <a:r>
              <a:rPr lang="en-US" dirty="0" smtClean="0"/>
              <a:t>audio </a:t>
            </a:r>
            <a:r>
              <a:rPr lang="en-US" dirty="0" smtClean="0"/>
              <a:t>portions of movie trailers. A series of video </a:t>
            </a:r>
            <a:r>
              <a:rPr lang="en-US" dirty="0" smtClean="0"/>
              <a:t>analyses </a:t>
            </a:r>
            <a:r>
              <a:rPr lang="en-US" dirty="0" smtClean="0"/>
              <a:t>using </a:t>
            </a:r>
            <a:r>
              <a:rPr lang="en-US" dirty="0" smtClean="0"/>
              <a:t>a computer </a:t>
            </a:r>
            <a:r>
              <a:rPr lang="en-US" dirty="0" smtClean="0"/>
              <a:t>vision </a:t>
            </a:r>
            <a:r>
              <a:rPr lang="en-US" dirty="0" smtClean="0"/>
              <a:t>library generated numerous video</a:t>
            </a:r>
            <a:r>
              <a:rPr lang="en-US" dirty="0"/>
              <a:t> </a:t>
            </a:r>
            <a:r>
              <a:rPr lang="en-US" dirty="0" smtClean="0"/>
              <a:t>features, </a:t>
            </a:r>
            <a:r>
              <a:rPr lang="en-US" dirty="0" smtClean="0"/>
              <a:t>such as detail </a:t>
            </a:r>
            <a:r>
              <a:rPr lang="en-US" dirty="0" smtClean="0"/>
              <a:t>scores, </a:t>
            </a:r>
            <a:r>
              <a:rPr lang="en-US" dirty="0" smtClean="0"/>
              <a:t>dark </a:t>
            </a:r>
            <a:r>
              <a:rPr lang="en-US" dirty="0" smtClean="0"/>
              <a:t>scenes, </a:t>
            </a:r>
            <a:r>
              <a:rPr lang="en-US" dirty="0" smtClean="0"/>
              <a:t>color and intensity </a:t>
            </a:r>
            <a:r>
              <a:rPr lang="en-US" dirty="0" smtClean="0"/>
              <a:t>profiles, </a:t>
            </a:r>
            <a:r>
              <a:rPr lang="en-US" dirty="0" smtClean="0"/>
              <a:t>etc. Temporal and frequency analysis of audio identified sharp </a:t>
            </a:r>
            <a:r>
              <a:rPr lang="en-US" dirty="0" smtClean="0"/>
              <a:t>increases </a:t>
            </a:r>
            <a:r>
              <a:rPr lang="en-US" dirty="0" smtClean="0"/>
              <a:t>and </a:t>
            </a:r>
            <a:r>
              <a:rPr lang="en-US" dirty="0" smtClean="0"/>
              <a:t>decreases </a:t>
            </a:r>
            <a:r>
              <a:rPr lang="en-US" dirty="0" smtClean="0"/>
              <a:t>of volume and frequency spectra. MATLAB classifiers trained using these features classified movie genres with success rate ranging from 60% to 95%. Of two classifiers, </a:t>
            </a:r>
            <a:r>
              <a:rPr lang="en-US" dirty="0" smtClean="0"/>
              <a:t>the binary </a:t>
            </a:r>
            <a:r>
              <a:rPr lang="en-US" dirty="0" smtClean="0"/>
              <a:t>decision tree and support vector machine, the </a:t>
            </a:r>
            <a:r>
              <a:rPr lang="en-US" dirty="0" smtClean="0"/>
              <a:t>latter </a:t>
            </a:r>
            <a:r>
              <a:rPr lang="en-US" dirty="0" smtClean="0"/>
              <a:t>had </a:t>
            </a:r>
            <a:r>
              <a:rPr lang="en-US" dirty="0" smtClean="0"/>
              <a:t>approx</a:t>
            </a:r>
            <a:r>
              <a:rPr lang="en-US" dirty="0" smtClean="0"/>
              <a:t>. </a:t>
            </a:r>
            <a:r>
              <a:rPr lang="en-US" dirty="0" smtClean="0"/>
              <a:t>an 8</a:t>
            </a:r>
            <a:r>
              <a:rPr lang="en-US" dirty="0" smtClean="0"/>
              <a:t>% higher </a:t>
            </a:r>
            <a:r>
              <a:rPr lang="en-US" dirty="0" smtClean="0"/>
              <a:t>likelihood of </a:t>
            </a:r>
            <a:r>
              <a:rPr lang="en-US" dirty="0" smtClean="0"/>
              <a:t>successful classification overall. </a:t>
            </a:r>
          </a:p>
          <a:p>
            <a:r>
              <a:rPr lang="en-US" dirty="0"/>
              <a:t> </a:t>
            </a:r>
            <a:r>
              <a:rPr lang="en-US" dirty="0" smtClean="0"/>
              <a:t> It is worth noting that our machine learning </a:t>
            </a:r>
            <a:r>
              <a:rPr lang="en-US" dirty="0" smtClean="0"/>
              <a:t>algorithm’s pipeline </a:t>
            </a:r>
            <a:r>
              <a:rPr lang="en-US" dirty="0" smtClean="0"/>
              <a:t>has a minimum amount of required human interaction</a:t>
            </a:r>
            <a:r>
              <a:rPr lang="en-US" dirty="0" smtClean="0"/>
              <a:t>. </a:t>
            </a:r>
            <a:r>
              <a:rPr lang="en-US" dirty="0" smtClean="0"/>
              <a:t>The only </a:t>
            </a:r>
            <a:r>
              <a:rPr lang="en-US" dirty="0" smtClean="0"/>
              <a:t>step within that </a:t>
            </a:r>
            <a:r>
              <a:rPr lang="en-US" dirty="0" smtClean="0"/>
              <a:t>necessitates human input is providing </a:t>
            </a:r>
            <a:r>
              <a:rPr lang="en-US" dirty="0" smtClean="0"/>
              <a:t>a genre </a:t>
            </a:r>
            <a:r>
              <a:rPr lang="en-US" dirty="0" smtClean="0"/>
              <a:t>classification for </a:t>
            </a:r>
            <a:r>
              <a:rPr lang="en-US" dirty="0" smtClean="0"/>
              <a:t>the initial </a:t>
            </a:r>
            <a:r>
              <a:rPr lang="en-US" dirty="0" smtClean="0"/>
              <a:t>set of movie </a:t>
            </a:r>
            <a:r>
              <a:rPr lang="en-US" dirty="0" smtClean="0"/>
              <a:t>trailers used for training. </a:t>
            </a:r>
            <a:r>
              <a:rPr lang="en-US" dirty="0" smtClean="0"/>
              <a:t>The rest of the </a:t>
            </a:r>
            <a:r>
              <a:rPr lang="en-US" dirty="0" smtClean="0"/>
              <a:t>pipeline is almost entirely automated. </a:t>
            </a:r>
            <a:r>
              <a:rPr lang="en-US" dirty="0" smtClean="0"/>
              <a:t>While in this project we tested our algorithm using movie trailers, it can be adapted to any environment that </a:t>
            </a:r>
            <a:r>
              <a:rPr lang="en-US" dirty="0" smtClean="0"/>
              <a:t>requires </a:t>
            </a:r>
            <a:r>
              <a:rPr lang="en-US" dirty="0" smtClean="0"/>
              <a:t>computer vision-audio based machine learning. This can include surveillance, video tracking, </a:t>
            </a:r>
            <a:r>
              <a:rPr lang="en-US" dirty="0" smtClean="0"/>
              <a:t>and other applications.</a:t>
            </a:r>
          </a:p>
          <a:p>
            <a:r>
              <a:rPr lang="en-US" dirty="0" smtClean="0"/>
              <a:t>  Another target of future work is comparing our results with the performance of human subjects. Since the definition of a “genre” is rather loose, it’s often the case that there are many right answers for the genre of a given trailer. Thus, it’s likely that human subjects’ </a:t>
            </a:r>
            <a:r>
              <a:rPr lang="en-US" smtClean="0"/>
              <a:t>guesses could </a:t>
            </a:r>
            <a:r>
              <a:rPr lang="en-US" dirty="0" smtClean="0"/>
              <a:t>differ from the genre labels in our metadata. We hypothesize that it may even be possible for machine learning to outperform humans at this task.</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4331" r="4017"/>
          <a:stretch/>
        </p:blipFill>
        <p:spPr>
          <a:xfrm>
            <a:off x="22504457" y="16074984"/>
            <a:ext cx="9677399" cy="6845112"/>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7728" t="3106" r="7081" b="1194"/>
          <a:stretch/>
        </p:blipFill>
        <p:spPr>
          <a:xfrm>
            <a:off x="33105816" y="6247941"/>
            <a:ext cx="9576015" cy="8060024"/>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6437" r="51694"/>
          <a:stretch/>
        </p:blipFill>
        <p:spPr>
          <a:xfrm>
            <a:off x="22475526" y="23944918"/>
            <a:ext cx="4691003" cy="781050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4022" y="5936262"/>
            <a:ext cx="9698264" cy="6409400"/>
          </a:xfrm>
          <a:prstGeom prst="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a:t>
            </a:r>
            <a:r>
              <a:rPr lang="en-US" i="1" dirty="0" smtClean="0"/>
              <a:t>histograms, </a:t>
            </a:r>
            <a:r>
              <a:rPr lang="en-US" i="1" dirty="0" smtClean="0"/>
              <a:t>while the one for a different shot (middle) </a:t>
            </a:r>
            <a:r>
              <a:rPr lang="en-US" i="1" dirty="0" smtClean="0"/>
              <a:t>displays </a:t>
            </a:r>
            <a:r>
              <a:rPr lang="en-US" i="1" dirty="0" smtClean="0"/>
              <a:t>different color components. (</a:t>
            </a:r>
            <a:r>
              <a:rPr lang="en-US" i="1" dirty="0" smtClean="0"/>
              <a:t>Frozen Fever, </a:t>
            </a:r>
            <a:r>
              <a:rPr lang="en-US" i="1" dirty="0" smtClean="0"/>
              <a:t>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could get statistics such as: average shot length, min. and max. shot length, and their standard deviations as well.</a:t>
            </a:r>
          </a:p>
          <a:p>
            <a:r>
              <a:rPr lang="en-US" b="1" dirty="0"/>
              <a:t>V. RGB </a:t>
            </a:r>
            <a:r>
              <a:rPr lang="en-US" b="1" dirty="0" smtClean="0"/>
              <a:t>Component Statistics</a:t>
            </a:r>
            <a:endParaRPr lang="en-US" b="1" dirty="0"/>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a:t>
            </a:r>
            <a:r>
              <a:rPr lang="en-US" dirty="0" smtClean="0"/>
              <a:t>summed Canny </a:t>
            </a:r>
            <a:r>
              <a:rPr lang="en-US" dirty="0" smtClean="0"/>
              <a:t>edge detection filter [2] </a:t>
            </a:r>
            <a:r>
              <a:rPr lang="en-US" dirty="0" smtClean="0"/>
              <a:t>data to calculate frame detail.</a:t>
            </a:r>
            <a:endParaRPr lang="en-US" dirty="0" smtClean="0"/>
          </a:p>
        </p:txBody>
      </p:sp>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5816" t="4273" r="6245" b="7731"/>
          <a:stretch/>
        </p:blipFill>
        <p:spPr>
          <a:xfrm>
            <a:off x="11691369" y="10893110"/>
            <a:ext cx="4846320" cy="2706848"/>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l="6031" t="3889" r="6245" b="8499"/>
          <a:stretch/>
        </p:blipFill>
        <p:spPr>
          <a:xfrm>
            <a:off x="16623296" y="8076427"/>
            <a:ext cx="4846320" cy="2701615"/>
          </a:xfrm>
          <a:prstGeom prst="rect">
            <a:avLst/>
          </a:prstGeom>
        </p:spPr>
      </p:pic>
      <p:pic>
        <p:nvPicPr>
          <p:cNvPr id="31" name="Picture 30"/>
          <p:cNvPicPr>
            <a:picLocks noChangeAspect="1"/>
          </p:cNvPicPr>
          <p:nvPr/>
        </p:nvPicPr>
        <p:blipFill rotWithShape="1">
          <a:blip r:embed="rId16" cstate="print">
            <a:extLst>
              <a:ext uri="{28A0092B-C50C-407E-A947-70E740481C1C}">
                <a14:useLocalDpi xmlns:a14="http://schemas.microsoft.com/office/drawing/2010/main" val="0"/>
              </a:ext>
            </a:extLst>
          </a:blip>
          <a:srcRect l="6031" t="3888" r="6031" b="7731"/>
          <a:stretch/>
        </p:blipFill>
        <p:spPr>
          <a:xfrm>
            <a:off x="16607758" y="10885088"/>
            <a:ext cx="4861858"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An edge </a:t>
            </a:r>
            <a:r>
              <a:rPr lang="en-US" i="1" dirty="0" smtClean="0"/>
              <a:t>detection </a:t>
            </a:r>
            <a:r>
              <a:rPr lang="en-US" i="1" dirty="0" smtClean="0"/>
              <a:t>filter was used to obtain different detail scores </a:t>
            </a:r>
            <a:r>
              <a:rPr lang="en-US" i="1" dirty="0" smtClean="0"/>
              <a:t>for frames with different level of detail. (top) Kung Fu </a:t>
            </a:r>
            <a:r>
              <a:rPr lang="en-US" i="1" dirty="0" smtClean="0"/>
              <a:t>Panda 3, </a:t>
            </a:r>
            <a:r>
              <a:rPr lang="en-US" i="1" dirty="0" smtClean="0"/>
              <a:t>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A “dark scene” was defined as consecutive frames </a:t>
            </a:r>
            <a:r>
              <a:rPr lang="en-US" dirty="0" smtClean="0"/>
              <a:t>of darkness</a:t>
            </a:r>
            <a:r>
              <a:rPr lang="en-US" dirty="0" smtClean="0"/>
              <a:t>. </a:t>
            </a:r>
            <a:r>
              <a:rPr lang="en-US" dirty="0" smtClean="0"/>
              <a:t>We measured average lengths of such scenes, standard deviation of length, min. and max. length, and the percentage of dark </a:t>
            </a:r>
            <a:r>
              <a:rPr lang="en-US" dirty="0" smtClean="0"/>
              <a:t>scenes of </a:t>
            </a:r>
            <a:r>
              <a:rPr lang="en-US" dirty="0" smtClean="0"/>
              <a:t>a given trailer.</a:t>
            </a:r>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67936" y="20824791"/>
            <a:ext cx="9051754" cy="2016632"/>
          </a:xfrm>
          <a:prstGeom prst="rect">
            <a:avLst/>
          </a:prstGeom>
        </p:spPr>
      </p:pic>
      <p:sp>
        <p:nvSpPr>
          <p:cNvPr id="62" name="Text Placeholder 7"/>
          <p:cNvSpPr txBox="1">
            <a:spLocks/>
          </p:cNvSpPr>
          <p:nvPr/>
        </p:nvSpPr>
        <p:spPr>
          <a:xfrm>
            <a:off x="11630858" y="23449668"/>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a:t>
            </a:r>
            <a:r>
              <a:rPr lang="en-US" dirty="0" smtClean="0"/>
              <a:t>constituting the </a:t>
            </a:r>
            <a:r>
              <a:rPr lang="en-US" dirty="0" smtClean="0"/>
              <a:t>audio track </a:t>
            </a:r>
            <a:r>
              <a:rPr lang="en-US" dirty="0" smtClean="0"/>
              <a:t>were analyzed </a:t>
            </a:r>
            <a:r>
              <a:rPr lang="en-US" dirty="0" smtClean="0"/>
              <a:t>via Fast Fourier Transform. They were bucketed into </a:t>
            </a:r>
            <a:r>
              <a:rPr lang="en-US" dirty="0" smtClean="0"/>
              <a:t>eleven standard </a:t>
            </a:r>
            <a:r>
              <a:rPr lang="en-US" dirty="0" smtClean="0"/>
              <a:t>octave </a:t>
            </a:r>
            <a:r>
              <a:rPr lang="en-US" dirty="0" smtClean="0"/>
              <a:t>bands, and the percentage of each octave in the given trailer was </a:t>
            </a:r>
            <a:r>
              <a:rPr lang="en-US" dirty="0" smtClean="0"/>
              <a:t>recorded.</a:t>
            </a:r>
            <a:endParaRPr lang="en-US" dirty="0" smtClean="0"/>
          </a:p>
        </p:txBody>
      </p:sp>
      <p:sp>
        <p:nvSpPr>
          <p:cNvPr id="63" name="Text Placeholder 454"/>
          <p:cNvSpPr txBox="1">
            <a:spLocks/>
          </p:cNvSpPr>
          <p:nvPr/>
        </p:nvSpPr>
        <p:spPr>
          <a:xfrm>
            <a:off x="11569815" y="25565671"/>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
        <p:nvSpPr>
          <p:cNvPr id="34" name="Text Placeholder 33"/>
          <p:cNvSpPr>
            <a:spLocks noGrp="1"/>
          </p:cNvSpPr>
          <p:nvPr>
            <p:ph type="body" sz="quarter" idx="30"/>
          </p:nvPr>
        </p:nvSpPr>
        <p:spPr>
          <a:xfrm>
            <a:off x="32972539" y="29341218"/>
            <a:ext cx="10052050" cy="846363"/>
          </a:xfrm>
        </p:spPr>
        <p:txBody>
          <a:bodyPr/>
          <a:lstStyle/>
          <a:p>
            <a:r>
              <a:rPr lang="en-US" dirty="0" smtClean="0"/>
              <a:t>Thanks to Dr. Nathan </a:t>
            </a:r>
            <a:r>
              <a:rPr lang="en-US" dirty="0" err="1" smtClean="0"/>
              <a:t>Kutz</a:t>
            </a:r>
            <a:r>
              <a:rPr lang="en-US" dirty="0" smtClean="0"/>
              <a:t> for his assistance with this project.</a:t>
            </a:r>
            <a:endParaRPr lang="en-US" dirty="0"/>
          </a:p>
        </p:txBody>
      </p:sp>
      <p:sp>
        <p:nvSpPr>
          <p:cNvPr id="66" name="Text Placeholder 456"/>
          <p:cNvSpPr txBox="1">
            <a:spLocks/>
          </p:cNvSpPr>
          <p:nvPr/>
        </p:nvSpPr>
        <p:spPr>
          <a:xfrm>
            <a:off x="32955182" y="5534648"/>
            <a:ext cx="10058400"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RESULTS (cont.)</a:t>
            </a:r>
            <a:endParaRPr lang="en-US" dirty="0"/>
          </a:p>
        </p:txBody>
      </p:sp>
      <p:sp>
        <p:nvSpPr>
          <p:cNvPr id="52" name="Text Placeholder 9"/>
          <p:cNvSpPr txBox="1">
            <a:spLocks/>
          </p:cNvSpPr>
          <p:nvPr/>
        </p:nvSpPr>
        <p:spPr>
          <a:xfrm>
            <a:off x="11608969" y="22786631"/>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sample waveform showing a sudden rise (red) and a sudden fall (green)</a:t>
            </a:r>
          </a:p>
          <a:p>
            <a:endParaRPr lang="en-US" dirty="0" smtClean="0"/>
          </a:p>
        </p:txBody>
      </p:sp>
      <p:sp>
        <p:nvSpPr>
          <p:cNvPr id="53" name="Text Placeholder 9"/>
          <p:cNvSpPr txBox="1">
            <a:spLocks/>
          </p:cNvSpPr>
          <p:nvPr/>
        </p:nvSpPr>
        <p:spPr>
          <a:xfrm>
            <a:off x="22292826" y="12203123"/>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i="1" dirty="0" smtClean="0"/>
              <a:t>Block diagram illustrating </a:t>
            </a:r>
            <a:r>
              <a:rPr lang="en-US" i="1" dirty="0" smtClean="0"/>
              <a:t>our overall algorithm pipeline</a:t>
            </a:r>
            <a:endParaRPr lang="en-US" i="1" dirty="0" smtClean="0"/>
          </a:p>
        </p:txBody>
      </p:sp>
      <p:sp>
        <p:nvSpPr>
          <p:cNvPr id="54" name="Text Placeholder 9"/>
          <p:cNvSpPr txBox="1">
            <a:spLocks/>
          </p:cNvSpPr>
          <p:nvPr/>
        </p:nvSpPr>
        <p:spPr>
          <a:xfrm>
            <a:off x="22238072" y="13512403"/>
            <a:ext cx="10056813"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a:t>The </a:t>
            </a:r>
            <a:r>
              <a:rPr lang="en-US" dirty="0" smtClean="0"/>
              <a:t>rates </a:t>
            </a:r>
            <a:r>
              <a:rPr lang="en-US" dirty="0"/>
              <a:t>of </a:t>
            </a:r>
            <a:r>
              <a:rPr lang="en-US" dirty="0" smtClean="0"/>
              <a:t>success of </a:t>
            </a:r>
            <a:r>
              <a:rPr lang="en-US" dirty="0"/>
              <a:t>classification by our algorithm for top ten most popular genres are shown </a:t>
            </a:r>
            <a:r>
              <a:rPr lang="en-US" dirty="0" smtClean="0"/>
              <a:t>below. The </a:t>
            </a:r>
            <a:r>
              <a:rPr lang="en-US" dirty="0"/>
              <a:t>Drama genre </a:t>
            </a:r>
            <a:r>
              <a:rPr lang="en-US" dirty="0" smtClean="0"/>
              <a:t>had </a:t>
            </a:r>
            <a:r>
              <a:rPr lang="en-US" dirty="0"/>
              <a:t>the lowest success </a:t>
            </a:r>
            <a:r>
              <a:rPr lang="en-US" dirty="0" smtClean="0"/>
              <a:t>rate, with 58% </a:t>
            </a:r>
            <a:r>
              <a:rPr lang="en-US" dirty="0"/>
              <a:t>and </a:t>
            </a:r>
            <a:r>
              <a:rPr lang="en-US" dirty="0" smtClean="0"/>
              <a:t>66% </a:t>
            </a:r>
            <a:r>
              <a:rPr lang="en-US" dirty="0"/>
              <a:t>successful classification for binary decision tree and SVM respectively. </a:t>
            </a:r>
            <a:r>
              <a:rPr lang="en-US" dirty="0" smtClean="0"/>
              <a:t>The rest of </a:t>
            </a:r>
            <a:r>
              <a:rPr lang="en-US" dirty="0" smtClean="0"/>
              <a:t>the genres </a:t>
            </a:r>
            <a:r>
              <a:rPr lang="en-US" dirty="0"/>
              <a:t>registered consistently over </a:t>
            </a:r>
            <a:r>
              <a:rPr lang="en-US" dirty="0" smtClean="0"/>
              <a:t>a 70</a:t>
            </a:r>
            <a:r>
              <a:rPr lang="en-US" dirty="0" smtClean="0"/>
              <a:t>% </a:t>
            </a:r>
            <a:r>
              <a:rPr lang="en-US" dirty="0"/>
              <a:t>success rate. </a:t>
            </a:r>
            <a:r>
              <a:rPr lang="en-US" dirty="0"/>
              <a:t>Compared to </a:t>
            </a:r>
            <a:r>
              <a:rPr lang="en-US" dirty="0" smtClean="0"/>
              <a:t>binary </a:t>
            </a:r>
            <a:r>
              <a:rPr lang="en-US" dirty="0"/>
              <a:t>decision </a:t>
            </a:r>
            <a:r>
              <a:rPr lang="en-US" dirty="0" smtClean="0"/>
              <a:t>trees, SVM </a:t>
            </a:r>
            <a:r>
              <a:rPr lang="en-US" dirty="0"/>
              <a:t>had roughly </a:t>
            </a:r>
            <a:r>
              <a:rPr lang="en-US" dirty="0" smtClean="0"/>
              <a:t>an 8</a:t>
            </a:r>
            <a:r>
              <a:rPr lang="en-US" dirty="0" smtClean="0"/>
              <a:t>% </a:t>
            </a:r>
            <a:r>
              <a:rPr lang="en-US" dirty="0"/>
              <a:t>higher success rate </a:t>
            </a:r>
            <a:r>
              <a:rPr lang="en-US" dirty="0" smtClean="0"/>
              <a:t>overall for </a:t>
            </a:r>
            <a:r>
              <a:rPr lang="en-US" dirty="0" smtClean="0"/>
              <a:t>any </a:t>
            </a:r>
            <a:r>
              <a:rPr lang="en-US" dirty="0"/>
              <a:t>given </a:t>
            </a:r>
            <a:r>
              <a:rPr lang="en-US" dirty="0" smtClean="0"/>
              <a:t>genre.</a:t>
            </a:r>
            <a:endParaRPr lang="en-US" dirty="0" smtClean="0"/>
          </a:p>
        </p:txBody>
      </p:sp>
      <p:sp>
        <p:nvSpPr>
          <p:cNvPr id="55" name="Text Placeholder 9"/>
          <p:cNvSpPr txBox="1">
            <a:spLocks/>
          </p:cNvSpPr>
          <p:nvPr/>
        </p:nvSpPr>
        <p:spPr>
          <a:xfrm>
            <a:off x="22259925" y="22890815"/>
            <a:ext cx="10056813" cy="123108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Performing singular value decomposition (SVD) on the feature set </a:t>
            </a:r>
            <a:r>
              <a:rPr lang="en-US" dirty="0" smtClean="0"/>
              <a:t>can give us the covariance </a:t>
            </a:r>
            <a:r>
              <a:rPr lang="en-US" dirty="0" smtClean="0"/>
              <a:t>of </a:t>
            </a:r>
            <a:r>
              <a:rPr lang="en-US" dirty="0" smtClean="0"/>
              <a:t>the principal </a:t>
            </a:r>
            <a:r>
              <a:rPr lang="en-US" dirty="0" smtClean="0"/>
              <a:t>modes in the set. </a:t>
            </a:r>
          </a:p>
        </p:txBody>
      </p:sp>
      <p:sp>
        <p:nvSpPr>
          <p:cNvPr id="67" name="Text Placeholder 9"/>
          <p:cNvSpPr txBox="1">
            <a:spLocks/>
          </p:cNvSpPr>
          <p:nvPr/>
        </p:nvSpPr>
        <p:spPr>
          <a:xfrm>
            <a:off x="27360213" y="23900242"/>
            <a:ext cx="4752073" cy="823300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dirty="0" smtClean="0"/>
              <a:t>  Aside from the first two modes, the covariance of the principal modes decreased steadily.  Note that these modes are not equivalent to features, but rather a combination of features present in the set. For example, in the figure </a:t>
            </a:r>
            <a:r>
              <a:rPr lang="en-US" dirty="0" smtClean="0"/>
              <a:t>to the left, one </a:t>
            </a:r>
            <a:r>
              <a:rPr lang="en-US" dirty="0" smtClean="0"/>
              <a:t>can observe how </a:t>
            </a:r>
            <a:r>
              <a:rPr lang="en-US" dirty="0" smtClean="0"/>
              <a:t>modes 1 through 4 are </a:t>
            </a:r>
            <a:r>
              <a:rPr lang="en-US" dirty="0" smtClean="0"/>
              <a:t>each combinations, to a varying degree, </a:t>
            </a:r>
            <a:r>
              <a:rPr lang="en-US" dirty="0" smtClean="0"/>
              <a:t>of </a:t>
            </a:r>
            <a:r>
              <a:rPr lang="en-US" dirty="0" smtClean="0"/>
              <a:t>all the features.</a:t>
            </a:r>
          </a:p>
          <a:p>
            <a:pPr algn="just"/>
            <a:r>
              <a:rPr lang="en-US" dirty="0"/>
              <a:t> </a:t>
            </a:r>
            <a:r>
              <a:rPr lang="en-US" dirty="0" smtClean="0"/>
              <a:t> The first mode captures </a:t>
            </a:r>
            <a:r>
              <a:rPr lang="en-US" dirty="0" smtClean="0"/>
              <a:t>approx</a:t>
            </a:r>
            <a:r>
              <a:rPr lang="en-US" dirty="0" smtClean="0"/>
              <a:t>. 8.5% of the energy in the feature set. We performed a dimensional reduction by making classifications using the first mode only</a:t>
            </a:r>
            <a:r>
              <a:rPr lang="en-US" dirty="0"/>
              <a:t>. Surprisingly, the difference of success rate between </a:t>
            </a:r>
            <a:r>
              <a:rPr lang="en-US" dirty="0" smtClean="0"/>
              <a:t>single-</a:t>
            </a:r>
            <a:r>
              <a:rPr lang="en-US" dirty="0"/>
              <a:t>mode </a:t>
            </a:r>
            <a:r>
              <a:rPr lang="en-US" dirty="0" smtClean="0"/>
              <a:t>and full-mode was </a:t>
            </a:r>
            <a:r>
              <a:rPr lang="en-US" dirty="0"/>
              <a:t>less than </a:t>
            </a:r>
            <a:r>
              <a:rPr lang="en-US" dirty="0" smtClean="0"/>
              <a:t>10%.</a:t>
            </a:r>
          </a:p>
        </p:txBody>
      </p:sp>
    </p:spTree>
    <p:extLst>
      <p:ext uri="{BB962C8B-B14F-4D97-AF65-F5344CB8AC3E}">
        <p14:creationId xmlns:p14="http://schemas.microsoft.com/office/powerpoint/2010/main" val="34252181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1017</TotalTime>
  <Words>1461</Words>
  <Application>Microsoft Macintosh PowerPoint</Application>
  <PresentationFormat>Custom</PresentationFormat>
  <Paragraphs>55</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Nathaniel Guy</cp:lastModifiedBy>
  <cp:revision>101</cp:revision>
  <dcterms:created xsi:type="dcterms:W3CDTF">2012-02-03T19:11:35Z</dcterms:created>
  <dcterms:modified xsi:type="dcterms:W3CDTF">2016-03-11T22:52:11Z</dcterms:modified>
</cp:coreProperties>
</file>